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56" r:id="rId5"/>
    <p:sldId id="257" r:id="rId6"/>
    <p:sldId id="258"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9"/>
    <p:restoredTop sz="94659"/>
  </p:normalViewPr>
  <p:slideViewPr>
    <p:cSldViewPr snapToGrid="0" snapToObjects="1">
      <p:cViewPr varScale="1">
        <p:scale>
          <a:sx n="68" d="100"/>
          <a:sy n="68" d="100"/>
        </p:scale>
        <p:origin x="894" y="6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44B825-C0C9-4C5D-8C77-83530E035005}" type="datetimeFigureOut">
              <a:rPr lang="en-US" smtClean="0"/>
              <a:t>4/14/2021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380E7-5D59-4801-9FA4-FD8F62D820B8}" type="slidenum">
              <a:rPr lang="en-US" smtClean="0"/>
              <a:t>‹#›</a:t>
            </a:fld>
            <a:endParaRPr lang="en-US"/>
          </a:p>
        </p:txBody>
      </p:sp>
    </p:spTree>
    <p:extLst>
      <p:ext uri="{BB962C8B-B14F-4D97-AF65-F5344CB8AC3E}">
        <p14:creationId xmlns:p14="http://schemas.microsoft.com/office/powerpoint/2010/main" val="209535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hibetadelta.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Hello…welcome!  I am the International President of Phi Beta Delta Honor Society for International Scholars.  It is my pleasure to share with you some details about our distinguished Society.  </a:t>
            </a:r>
          </a:p>
          <a:p>
            <a:pPr fontAlgn="base"/>
            <a:r>
              <a:rPr lang="en-US" dirty="0"/>
              <a:t> </a:t>
            </a:r>
          </a:p>
          <a:p>
            <a:pPr fontAlgn="base"/>
            <a:r>
              <a:rPr lang="en-US" dirty="0"/>
              <a:t>Phi Beta Delta recognizes intellectual and professional achievement in international education, promotes the international experience such as study abroad, and supports academically based international programming such as celebration of the Chinese New Year.  Founded in 1986 at California State-Long Beach, today it is headquartered at California State-San Bernardino.  It is a member of the Association of College Honor Societies. </a:t>
            </a:r>
          </a:p>
          <a:p>
            <a:endParaRPr lang="en-US" dirty="0"/>
          </a:p>
        </p:txBody>
      </p:sp>
      <p:sp>
        <p:nvSpPr>
          <p:cNvPr id="4" name="Slide Number Placeholder 3"/>
          <p:cNvSpPr>
            <a:spLocks noGrp="1"/>
          </p:cNvSpPr>
          <p:nvPr>
            <p:ph type="sldNum" sz="quarter" idx="10"/>
          </p:nvPr>
        </p:nvSpPr>
        <p:spPr/>
        <p:txBody>
          <a:bodyPr/>
          <a:lstStyle/>
          <a:p>
            <a:fld id="{33E380E7-5D59-4801-9FA4-FD8F62D820B8}" type="slidenum">
              <a:rPr lang="en-US" smtClean="0"/>
              <a:t>1</a:t>
            </a:fld>
            <a:endParaRPr lang="en-US"/>
          </a:p>
        </p:txBody>
      </p:sp>
    </p:spTree>
    <p:extLst>
      <p:ext uri="{BB962C8B-B14F-4D97-AF65-F5344CB8AC3E}">
        <p14:creationId xmlns:p14="http://schemas.microsoft.com/office/powerpoint/2010/main" val="82171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staff, faculty, and community members who meet eligibility criteria may be nominated and inducted into the Society.  Minimum student requirements are 30 credit hours in an associate degree program; 45 credit hours at the bachelor's degree level; or at the graduate level of: (a) one semester in a one-year master’s degree, or two semesters in a two-year master’s degree; and (b) two semesters at the doctoral level.   Also required, a minimum 3.2 GPA for undergraduates and 3.5 GPA for graduate students and demonstrated excellence in activities and/or curriculum with international themes (study abroad not required). </a:t>
            </a:r>
          </a:p>
          <a:p>
            <a:endParaRPr lang="en-US" dirty="0"/>
          </a:p>
        </p:txBody>
      </p:sp>
      <p:sp>
        <p:nvSpPr>
          <p:cNvPr id="4" name="Slide Number Placeholder 3"/>
          <p:cNvSpPr>
            <a:spLocks noGrp="1"/>
          </p:cNvSpPr>
          <p:nvPr>
            <p:ph type="sldNum" sz="quarter" idx="10"/>
          </p:nvPr>
        </p:nvSpPr>
        <p:spPr/>
        <p:txBody>
          <a:bodyPr/>
          <a:lstStyle/>
          <a:p>
            <a:fld id="{33E380E7-5D59-4801-9FA4-FD8F62D820B8}" type="slidenum">
              <a:rPr lang="en-US" smtClean="0"/>
              <a:t>2</a:t>
            </a:fld>
            <a:endParaRPr lang="en-US"/>
          </a:p>
        </p:txBody>
      </p:sp>
    </p:spTree>
    <p:extLst>
      <p:ext uri="{BB962C8B-B14F-4D97-AF65-F5344CB8AC3E}">
        <p14:creationId xmlns:p14="http://schemas.microsoft.com/office/powerpoint/2010/main" val="279215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Membership is for life and carries with it many professional and personal benefits.  </a:t>
            </a:r>
          </a:p>
          <a:p>
            <a:pPr fontAlgn="base"/>
            <a:r>
              <a:rPr lang="en-US" dirty="0"/>
              <a:t>Members have opportunities to grow professionally through an annual conference, webinars, workshops</a:t>
            </a:r>
            <a:r>
              <a:rPr lang="en-US"/>
              <a:t>, and special </a:t>
            </a:r>
            <a:r>
              <a:rPr lang="en-US" dirty="0"/>
              <a:t>events.  The Society publishes a refereed research journal and a newsletter.   We offer a mentoring network as well as awards and scholarships.   Network with persons with similar international interests and become inspired by personal stories.</a:t>
            </a:r>
          </a:p>
          <a:p>
            <a:endParaRPr lang="en-US" dirty="0"/>
          </a:p>
        </p:txBody>
      </p:sp>
      <p:sp>
        <p:nvSpPr>
          <p:cNvPr id="4" name="Slide Number Placeholder 3"/>
          <p:cNvSpPr>
            <a:spLocks noGrp="1"/>
          </p:cNvSpPr>
          <p:nvPr>
            <p:ph type="sldNum" sz="quarter" idx="10"/>
          </p:nvPr>
        </p:nvSpPr>
        <p:spPr/>
        <p:txBody>
          <a:bodyPr/>
          <a:lstStyle/>
          <a:p>
            <a:fld id="{33E380E7-5D59-4801-9FA4-FD8F62D820B8}" type="slidenum">
              <a:rPr lang="en-US" smtClean="0"/>
              <a:t>3</a:t>
            </a:fld>
            <a:endParaRPr lang="en-US"/>
          </a:p>
        </p:txBody>
      </p:sp>
    </p:spTree>
    <p:extLst>
      <p:ext uri="{BB962C8B-B14F-4D97-AF65-F5344CB8AC3E}">
        <p14:creationId xmlns:p14="http://schemas.microsoft.com/office/powerpoint/2010/main" val="221924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We invite applications for new chapters to be chartered at 2-year and 4-year colleges and universities anywhere in the world.  The institutional commitment is a one-time petitioning/application fee of $350, which is submitted along with a supporting letter from the administration.  Chapters determine annual dues. </a:t>
            </a:r>
          </a:p>
          <a:p>
            <a:pPr fontAlgn="base"/>
            <a:r>
              <a:rPr lang="en-US" dirty="0"/>
              <a:t> </a:t>
            </a:r>
          </a:p>
          <a:p>
            <a:pPr fontAlgn="base"/>
            <a:r>
              <a:rPr lang="en-US" dirty="0"/>
              <a:t>We would be pleased to guide any institution interested in developing a chapter.  Our Society website provides full information:  </a:t>
            </a:r>
            <a:r>
              <a:rPr lang="en-US" dirty="0">
                <a:hlinkClick r:id="rId3"/>
              </a:rPr>
              <a:t>www.phibetadelta.org</a:t>
            </a:r>
            <a:r>
              <a:rPr lang="en-US" dirty="0"/>
              <a:t> </a:t>
            </a:r>
          </a:p>
          <a:p>
            <a:endParaRPr lang="en-US" dirty="0"/>
          </a:p>
        </p:txBody>
      </p:sp>
      <p:sp>
        <p:nvSpPr>
          <p:cNvPr id="4" name="Slide Number Placeholder 3"/>
          <p:cNvSpPr>
            <a:spLocks noGrp="1"/>
          </p:cNvSpPr>
          <p:nvPr>
            <p:ph type="sldNum" sz="quarter" idx="10"/>
          </p:nvPr>
        </p:nvSpPr>
        <p:spPr/>
        <p:txBody>
          <a:bodyPr/>
          <a:lstStyle/>
          <a:p>
            <a:fld id="{33E380E7-5D59-4801-9FA4-FD8F62D820B8}" type="slidenum">
              <a:rPr lang="en-US" smtClean="0"/>
              <a:t>4</a:t>
            </a:fld>
            <a:endParaRPr lang="en-US"/>
          </a:p>
        </p:txBody>
      </p:sp>
    </p:spTree>
    <p:extLst>
      <p:ext uri="{BB962C8B-B14F-4D97-AF65-F5344CB8AC3E}">
        <p14:creationId xmlns:p14="http://schemas.microsoft.com/office/powerpoint/2010/main" val="3553325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staff, and faculty nominated for membership in Phi Beta Delta must be formally inducted into the honor society.  </a:t>
            </a:r>
          </a:p>
          <a:p>
            <a:r>
              <a:rPr lang="en-US" dirty="0"/>
              <a:t>The induction ceremony normally has the following components:</a:t>
            </a:r>
          </a:p>
          <a:p>
            <a:pPr lvl="0"/>
            <a:r>
              <a:rPr lang="en-US" dirty="0"/>
              <a:t>Welcome</a:t>
            </a:r>
          </a:p>
          <a:p>
            <a:pPr lvl="0"/>
            <a:r>
              <a:rPr lang="en-US" dirty="0"/>
              <a:t>Introduction of special guests, recipients, and chapter board</a:t>
            </a:r>
          </a:p>
          <a:p>
            <a:pPr lvl="0"/>
            <a:r>
              <a:rPr lang="en-US" dirty="0"/>
              <a:t>A summary of the purpose of the honor society</a:t>
            </a:r>
          </a:p>
          <a:p>
            <a:pPr lvl="0"/>
            <a:r>
              <a:rPr lang="en-US" dirty="0"/>
              <a:t>A description of the Greek letters, colors, and medallion</a:t>
            </a:r>
          </a:p>
          <a:p>
            <a:pPr lvl="0"/>
            <a:r>
              <a:rPr lang="en-US" dirty="0"/>
              <a:t>Introduction of the keynote speaker and speaker’s address</a:t>
            </a:r>
          </a:p>
          <a:p>
            <a:pPr lvl="0"/>
            <a:r>
              <a:rPr lang="en-US" dirty="0"/>
              <a:t>A reading of the Statement of Induction</a:t>
            </a:r>
          </a:p>
          <a:p>
            <a:pPr lvl="0"/>
            <a:r>
              <a:rPr lang="en-US" dirty="0"/>
              <a:t>Reading of the bio of each nominee, followed by conferring of the medallion and certificate</a:t>
            </a:r>
          </a:p>
          <a:p>
            <a:pPr lvl="0"/>
            <a:r>
              <a:rPr lang="en-US" dirty="0"/>
              <a:t>Closing remarks</a:t>
            </a:r>
          </a:p>
          <a:p>
            <a:pPr lvl="0"/>
            <a:r>
              <a:rPr lang="en-US" dirty="0"/>
              <a:t>Group photograph and reception </a:t>
            </a:r>
          </a:p>
          <a:p>
            <a:r>
              <a:rPr lang="en-US" dirty="0"/>
              <a:t>The ceremony is typically followed by a press release with the group photograph.  A report with a list of new members is filed with the national office.</a:t>
            </a:r>
          </a:p>
          <a:p>
            <a:endParaRPr lang="en-US" b="1" dirty="0"/>
          </a:p>
        </p:txBody>
      </p:sp>
      <p:sp>
        <p:nvSpPr>
          <p:cNvPr id="4" name="Slide Number Placeholder 3"/>
          <p:cNvSpPr>
            <a:spLocks noGrp="1"/>
          </p:cNvSpPr>
          <p:nvPr>
            <p:ph type="sldNum" sz="quarter" idx="10"/>
          </p:nvPr>
        </p:nvSpPr>
        <p:spPr/>
        <p:txBody>
          <a:bodyPr/>
          <a:lstStyle/>
          <a:p>
            <a:fld id="{33E380E7-5D59-4801-9FA4-FD8F62D820B8}" type="slidenum">
              <a:rPr lang="en-US" smtClean="0"/>
              <a:t>5</a:t>
            </a:fld>
            <a:endParaRPr lang="en-US"/>
          </a:p>
        </p:txBody>
      </p:sp>
    </p:spTree>
    <p:extLst>
      <p:ext uri="{BB962C8B-B14F-4D97-AF65-F5344CB8AC3E}">
        <p14:creationId xmlns:p14="http://schemas.microsoft.com/office/powerpoint/2010/main" val="176680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2D98-3B7F-C849-B360-19E36934F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D5FE0F-50A2-1042-85EA-CE513FF39F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EC0481-37E7-9143-98CC-FFE2DA175BB1}"/>
              </a:ext>
            </a:extLst>
          </p:cNvPr>
          <p:cNvSpPr>
            <a:spLocks noGrp="1"/>
          </p:cNvSpPr>
          <p:nvPr>
            <p:ph type="dt" sz="half" idx="10"/>
          </p:nvPr>
        </p:nvSpPr>
        <p:spPr/>
        <p:txBody>
          <a:bodyPr/>
          <a:lstStyle/>
          <a:p>
            <a:fld id="{5002E53D-EEF4-9D40-84F7-E8792610C621}" type="datetimeFigureOut">
              <a:rPr lang="en-US" smtClean="0"/>
              <a:t>4/14/2021</a:t>
            </a:fld>
            <a:endParaRPr lang="en-US"/>
          </a:p>
        </p:txBody>
      </p:sp>
      <p:sp>
        <p:nvSpPr>
          <p:cNvPr id="5" name="Footer Placeholder 4">
            <a:extLst>
              <a:ext uri="{FF2B5EF4-FFF2-40B4-BE49-F238E27FC236}">
                <a16:creationId xmlns:a16="http://schemas.microsoft.com/office/drawing/2014/main" id="{97DF77BB-C6B0-8049-950F-93749DFB4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0085D-C37F-8542-A8DC-45EE9701395E}"/>
              </a:ext>
            </a:extLst>
          </p:cNvPr>
          <p:cNvSpPr>
            <a:spLocks noGrp="1"/>
          </p:cNvSpPr>
          <p:nvPr>
            <p:ph type="sldNum" sz="quarter" idx="12"/>
          </p:nvPr>
        </p:nvSpPr>
        <p:spPr/>
        <p:txBody>
          <a:bodyPr/>
          <a:lstStyle/>
          <a:p>
            <a:fld id="{21CC60F9-C7A5-2B4A-BCE0-C98E5F737C12}" type="slidenum">
              <a:rPr lang="en-US" smtClean="0"/>
              <a:t>‹#›</a:t>
            </a:fld>
            <a:endParaRPr lang="en-US"/>
          </a:p>
        </p:txBody>
      </p:sp>
    </p:spTree>
    <p:extLst>
      <p:ext uri="{BB962C8B-B14F-4D97-AF65-F5344CB8AC3E}">
        <p14:creationId xmlns:p14="http://schemas.microsoft.com/office/powerpoint/2010/main" val="208563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950D1-87FE-824B-A912-FC63EFBA3A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0FD2CE-74D7-DE4C-AA9E-0DDDFFF3D1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DF4B4-913B-9147-9D11-2D9F7F8A4CAA}"/>
              </a:ext>
            </a:extLst>
          </p:cNvPr>
          <p:cNvSpPr>
            <a:spLocks noGrp="1"/>
          </p:cNvSpPr>
          <p:nvPr>
            <p:ph type="dt" sz="half" idx="10"/>
          </p:nvPr>
        </p:nvSpPr>
        <p:spPr/>
        <p:txBody>
          <a:bodyPr/>
          <a:lstStyle/>
          <a:p>
            <a:fld id="{5002E53D-EEF4-9D40-84F7-E8792610C621}" type="datetimeFigureOut">
              <a:rPr lang="en-US" smtClean="0"/>
              <a:t>4/14/2021</a:t>
            </a:fld>
            <a:endParaRPr lang="en-US"/>
          </a:p>
        </p:txBody>
      </p:sp>
      <p:sp>
        <p:nvSpPr>
          <p:cNvPr id="5" name="Footer Placeholder 4">
            <a:extLst>
              <a:ext uri="{FF2B5EF4-FFF2-40B4-BE49-F238E27FC236}">
                <a16:creationId xmlns:a16="http://schemas.microsoft.com/office/drawing/2014/main" id="{CAF122C5-BAB9-9443-9245-A228E2DC9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55030-F102-C244-9E0E-C1566CDDB316}"/>
              </a:ext>
            </a:extLst>
          </p:cNvPr>
          <p:cNvSpPr>
            <a:spLocks noGrp="1"/>
          </p:cNvSpPr>
          <p:nvPr>
            <p:ph type="sldNum" sz="quarter" idx="12"/>
          </p:nvPr>
        </p:nvSpPr>
        <p:spPr/>
        <p:txBody>
          <a:bodyPr/>
          <a:lstStyle/>
          <a:p>
            <a:fld id="{21CC60F9-C7A5-2B4A-BCE0-C98E5F737C12}" type="slidenum">
              <a:rPr lang="en-US" smtClean="0"/>
              <a:t>‹#›</a:t>
            </a:fld>
            <a:endParaRPr lang="en-US"/>
          </a:p>
        </p:txBody>
      </p:sp>
    </p:spTree>
    <p:extLst>
      <p:ext uri="{BB962C8B-B14F-4D97-AF65-F5344CB8AC3E}">
        <p14:creationId xmlns:p14="http://schemas.microsoft.com/office/powerpoint/2010/main" val="175804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BABC22-14E1-844B-B706-541EC413A2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6389EB-0391-634D-A07B-C8A1D8666B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78540-EEC2-2A42-9296-D97B77B17322}"/>
              </a:ext>
            </a:extLst>
          </p:cNvPr>
          <p:cNvSpPr>
            <a:spLocks noGrp="1"/>
          </p:cNvSpPr>
          <p:nvPr>
            <p:ph type="dt" sz="half" idx="10"/>
          </p:nvPr>
        </p:nvSpPr>
        <p:spPr/>
        <p:txBody>
          <a:bodyPr/>
          <a:lstStyle/>
          <a:p>
            <a:fld id="{5002E53D-EEF4-9D40-84F7-E8792610C621}" type="datetimeFigureOut">
              <a:rPr lang="en-US" smtClean="0"/>
              <a:t>4/14/2021</a:t>
            </a:fld>
            <a:endParaRPr lang="en-US"/>
          </a:p>
        </p:txBody>
      </p:sp>
      <p:sp>
        <p:nvSpPr>
          <p:cNvPr id="5" name="Footer Placeholder 4">
            <a:extLst>
              <a:ext uri="{FF2B5EF4-FFF2-40B4-BE49-F238E27FC236}">
                <a16:creationId xmlns:a16="http://schemas.microsoft.com/office/drawing/2014/main" id="{343200BF-594A-294D-9587-536F2971E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4CFF8-D37A-BA45-B8C2-8B8BD2D71E73}"/>
              </a:ext>
            </a:extLst>
          </p:cNvPr>
          <p:cNvSpPr>
            <a:spLocks noGrp="1"/>
          </p:cNvSpPr>
          <p:nvPr>
            <p:ph type="sldNum" sz="quarter" idx="12"/>
          </p:nvPr>
        </p:nvSpPr>
        <p:spPr/>
        <p:txBody>
          <a:bodyPr/>
          <a:lstStyle/>
          <a:p>
            <a:fld id="{21CC60F9-C7A5-2B4A-BCE0-C98E5F737C12}" type="slidenum">
              <a:rPr lang="en-US" smtClean="0"/>
              <a:t>‹#›</a:t>
            </a:fld>
            <a:endParaRPr lang="en-US"/>
          </a:p>
        </p:txBody>
      </p:sp>
    </p:spTree>
    <p:extLst>
      <p:ext uri="{BB962C8B-B14F-4D97-AF65-F5344CB8AC3E}">
        <p14:creationId xmlns:p14="http://schemas.microsoft.com/office/powerpoint/2010/main" val="66111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F951-34C1-3D4C-AEFB-BA0D83F2C2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28D71D-4798-E847-B96B-A1594EC99C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E1B15-E194-A749-9734-E38381F3D25B}"/>
              </a:ext>
            </a:extLst>
          </p:cNvPr>
          <p:cNvSpPr>
            <a:spLocks noGrp="1"/>
          </p:cNvSpPr>
          <p:nvPr>
            <p:ph type="dt" sz="half" idx="10"/>
          </p:nvPr>
        </p:nvSpPr>
        <p:spPr/>
        <p:txBody>
          <a:bodyPr/>
          <a:lstStyle/>
          <a:p>
            <a:fld id="{5002E53D-EEF4-9D40-84F7-E8792610C621}" type="datetimeFigureOut">
              <a:rPr lang="en-US" smtClean="0"/>
              <a:t>4/14/2021</a:t>
            </a:fld>
            <a:endParaRPr lang="en-US"/>
          </a:p>
        </p:txBody>
      </p:sp>
      <p:sp>
        <p:nvSpPr>
          <p:cNvPr id="5" name="Footer Placeholder 4">
            <a:extLst>
              <a:ext uri="{FF2B5EF4-FFF2-40B4-BE49-F238E27FC236}">
                <a16:creationId xmlns:a16="http://schemas.microsoft.com/office/drawing/2014/main" id="{BE6C8F9D-E8EF-EB4A-B2A2-F54845F7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40AD6-4FEF-F34E-8A6C-434E6E6EF64A}"/>
              </a:ext>
            </a:extLst>
          </p:cNvPr>
          <p:cNvSpPr>
            <a:spLocks noGrp="1"/>
          </p:cNvSpPr>
          <p:nvPr>
            <p:ph type="sldNum" sz="quarter" idx="12"/>
          </p:nvPr>
        </p:nvSpPr>
        <p:spPr/>
        <p:txBody>
          <a:bodyPr/>
          <a:lstStyle/>
          <a:p>
            <a:fld id="{21CC60F9-C7A5-2B4A-BCE0-C98E5F737C12}" type="slidenum">
              <a:rPr lang="en-US" smtClean="0"/>
              <a:t>‹#›</a:t>
            </a:fld>
            <a:endParaRPr lang="en-US"/>
          </a:p>
        </p:txBody>
      </p:sp>
    </p:spTree>
    <p:extLst>
      <p:ext uri="{BB962C8B-B14F-4D97-AF65-F5344CB8AC3E}">
        <p14:creationId xmlns:p14="http://schemas.microsoft.com/office/powerpoint/2010/main" val="170272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E499A-4951-E346-AC0C-D8051BE0AF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E66F3F-3291-1C43-B4A3-BC954A009F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4FCDB1-AFED-5040-ABC2-47BBEBBEF703}"/>
              </a:ext>
            </a:extLst>
          </p:cNvPr>
          <p:cNvSpPr>
            <a:spLocks noGrp="1"/>
          </p:cNvSpPr>
          <p:nvPr>
            <p:ph type="dt" sz="half" idx="10"/>
          </p:nvPr>
        </p:nvSpPr>
        <p:spPr/>
        <p:txBody>
          <a:bodyPr/>
          <a:lstStyle/>
          <a:p>
            <a:fld id="{5002E53D-EEF4-9D40-84F7-E8792610C621}" type="datetimeFigureOut">
              <a:rPr lang="en-US" smtClean="0"/>
              <a:t>4/14/2021</a:t>
            </a:fld>
            <a:endParaRPr lang="en-US"/>
          </a:p>
        </p:txBody>
      </p:sp>
      <p:sp>
        <p:nvSpPr>
          <p:cNvPr id="5" name="Footer Placeholder 4">
            <a:extLst>
              <a:ext uri="{FF2B5EF4-FFF2-40B4-BE49-F238E27FC236}">
                <a16:creationId xmlns:a16="http://schemas.microsoft.com/office/drawing/2014/main" id="{1F9BF77C-2A72-B94A-8C20-792D4EB1B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2BA51F-9A5D-004D-93FA-35057C802821}"/>
              </a:ext>
            </a:extLst>
          </p:cNvPr>
          <p:cNvSpPr>
            <a:spLocks noGrp="1"/>
          </p:cNvSpPr>
          <p:nvPr>
            <p:ph type="sldNum" sz="quarter" idx="12"/>
          </p:nvPr>
        </p:nvSpPr>
        <p:spPr/>
        <p:txBody>
          <a:bodyPr/>
          <a:lstStyle/>
          <a:p>
            <a:fld id="{21CC60F9-C7A5-2B4A-BCE0-C98E5F737C12}" type="slidenum">
              <a:rPr lang="en-US" smtClean="0"/>
              <a:t>‹#›</a:t>
            </a:fld>
            <a:endParaRPr lang="en-US"/>
          </a:p>
        </p:txBody>
      </p:sp>
    </p:spTree>
    <p:extLst>
      <p:ext uri="{BB962C8B-B14F-4D97-AF65-F5344CB8AC3E}">
        <p14:creationId xmlns:p14="http://schemas.microsoft.com/office/powerpoint/2010/main" val="174977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5620-0085-334F-A558-8685462D3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83E61A-C0B2-3B4F-9DAE-672C7B43B7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784E3A-7AF8-F344-AA23-46F2CFC46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487CF9-3AB6-7041-B0E9-89BCC4D446E6}"/>
              </a:ext>
            </a:extLst>
          </p:cNvPr>
          <p:cNvSpPr>
            <a:spLocks noGrp="1"/>
          </p:cNvSpPr>
          <p:nvPr>
            <p:ph type="dt" sz="half" idx="10"/>
          </p:nvPr>
        </p:nvSpPr>
        <p:spPr/>
        <p:txBody>
          <a:bodyPr/>
          <a:lstStyle/>
          <a:p>
            <a:fld id="{5002E53D-EEF4-9D40-84F7-E8792610C621}" type="datetimeFigureOut">
              <a:rPr lang="en-US" smtClean="0"/>
              <a:t>4/14/2021</a:t>
            </a:fld>
            <a:endParaRPr lang="en-US"/>
          </a:p>
        </p:txBody>
      </p:sp>
      <p:sp>
        <p:nvSpPr>
          <p:cNvPr id="6" name="Footer Placeholder 5">
            <a:extLst>
              <a:ext uri="{FF2B5EF4-FFF2-40B4-BE49-F238E27FC236}">
                <a16:creationId xmlns:a16="http://schemas.microsoft.com/office/drawing/2014/main" id="{38F3B4F1-DF9C-A446-A885-769CE65EF9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64737C-2220-974A-8739-26BCFE8F7AB8}"/>
              </a:ext>
            </a:extLst>
          </p:cNvPr>
          <p:cNvSpPr>
            <a:spLocks noGrp="1"/>
          </p:cNvSpPr>
          <p:nvPr>
            <p:ph type="sldNum" sz="quarter" idx="12"/>
          </p:nvPr>
        </p:nvSpPr>
        <p:spPr/>
        <p:txBody>
          <a:bodyPr/>
          <a:lstStyle/>
          <a:p>
            <a:fld id="{21CC60F9-C7A5-2B4A-BCE0-C98E5F737C12}" type="slidenum">
              <a:rPr lang="en-US" smtClean="0"/>
              <a:t>‹#›</a:t>
            </a:fld>
            <a:endParaRPr lang="en-US"/>
          </a:p>
        </p:txBody>
      </p:sp>
    </p:spTree>
    <p:extLst>
      <p:ext uri="{BB962C8B-B14F-4D97-AF65-F5344CB8AC3E}">
        <p14:creationId xmlns:p14="http://schemas.microsoft.com/office/powerpoint/2010/main" val="6167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F791-3097-0644-AD5B-A71FEEB81E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86A43E-C38E-A642-8AC0-B586E0F54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080702-BE74-2D48-8C9C-8834208B73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914CA7-FEE7-974E-89F0-4B6991550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7DBAB8-066C-E84F-9A40-1995C78BDF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0294FD-5252-494C-A1EB-C89F6FE4318B}"/>
              </a:ext>
            </a:extLst>
          </p:cNvPr>
          <p:cNvSpPr>
            <a:spLocks noGrp="1"/>
          </p:cNvSpPr>
          <p:nvPr>
            <p:ph type="dt" sz="half" idx="10"/>
          </p:nvPr>
        </p:nvSpPr>
        <p:spPr/>
        <p:txBody>
          <a:bodyPr/>
          <a:lstStyle/>
          <a:p>
            <a:fld id="{5002E53D-EEF4-9D40-84F7-E8792610C621}" type="datetimeFigureOut">
              <a:rPr lang="en-US" smtClean="0"/>
              <a:t>4/14/2021</a:t>
            </a:fld>
            <a:endParaRPr lang="en-US"/>
          </a:p>
        </p:txBody>
      </p:sp>
      <p:sp>
        <p:nvSpPr>
          <p:cNvPr id="8" name="Footer Placeholder 7">
            <a:extLst>
              <a:ext uri="{FF2B5EF4-FFF2-40B4-BE49-F238E27FC236}">
                <a16:creationId xmlns:a16="http://schemas.microsoft.com/office/drawing/2014/main" id="{B50C4714-D018-6348-823B-395A0A2EF2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8F881-899C-4B47-B0E4-D86B0573F3B1}"/>
              </a:ext>
            </a:extLst>
          </p:cNvPr>
          <p:cNvSpPr>
            <a:spLocks noGrp="1"/>
          </p:cNvSpPr>
          <p:nvPr>
            <p:ph type="sldNum" sz="quarter" idx="12"/>
          </p:nvPr>
        </p:nvSpPr>
        <p:spPr/>
        <p:txBody>
          <a:bodyPr/>
          <a:lstStyle/>
          <a:p>
            <a:fld id="{21CC60F9-C7A5-2B4A-BCE0-C98E5F737C12}" type="slidenum">
              <a:rPr lang="en-US" smtClean="0"/>
              <a:t>‹#›</a:t>
            </a:fld>
            <a:endParaRPr lang="en-US"/>
          </a:p>
        </p:txBody>
      </p:sp>
    </p:spTree>
    <p:extLst>
      <p:ext uri="{BB962C8B-B14F-4D97-AF65-F5344CB8AC3E}">
        <p14:creationId xmlns:p14="http://schemas.microsoft.com/office/powerpoint/2010/main" val="75244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5080-EE58-6F40-AAC2-8B3552DF0B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5AE431-E1D2-8447-9BD8-14A9E85BA743}"/>
              </a:ext>
            </a:extLst>
          </p:cNvPr>
          <p:cNvSpPr>
            <a:spLocks noGrp="1"/>
          </p:cNvSpPr>
          <p:nvPr>
            <p:ph type="dt" sz="half" idx="10"/>
          </p:nvPr>
        </p:nvSpPr>
        <p:spPr/>
        <p:txBody>
          <a:bodyPr/>
          <a:lstStyle/>
          <a:p>
            <a:fld id="{5002E53D-EEF4-9D40-84F7-E8792610C621}" type="datetimeFigureOut">
              <a:rPr lang="en-US" smtClean="0"/>
              <a:t>4/14/2021</a:t>
            </a:fld>
            <a:endParaRPr lang="en-US"/>
          </a:p>
        </p:txBody>
      </p:sp>
      <p:sp>
        <p:nvSpPr>
          <p:cNvPr id="4" name="Footer Placeholder 3">
            <a:extLst>
              <a:ext uri="{FF2B5EF4-FFF2-40B4-BE49-F238E27FC236}">
                <a16:creationId xmlns:a16="http://schemas.microsoft.com/office/drawing/2014/main" id="{036BC81A-FEE6-B042-9371-E0554FE425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E84EA4-F2B2-8F4E-8ABF-28C4FE3A43BB}"/>
              </a:ext>
            </a:extLst>
          </p:cNvPr>
          <p:cNvSpPr>
            <a:spLocks noGrp="1"/>
          </p:cNvSpPr>
          <p:nvPr>
            <p:ph type="sldNum" sz="quarter" idx="12"/>
          </p:nvPr>
        </p:nvSpPr>
        <p:spPr/>
        <p:txBody>
          <a:bodyPr/>
          <a:lstStyle/>
          <a:p>
            <a:fld id="{21CC60F9-C7A5-2B4A-BCE0-C98E5F737C12}" type="slidenum">
              <a:rPr lang="en-US" smtClean="0"/>
              <a:t>‹#›</a:t>
            </a:fld>
            <a:endParaRPr lang="en-US"/>
          </a:p>
        </p:txBody>
      </p:sp>
    </p:spTree>
    <p:extLst>
      <p:ext uri="{BB962C8B-B14F-4D97-AF65-F5344CB8AC3E}">
        <p14:creationId xmlns:p14="http://schemas.microsoft.com/office/powerpoint/2010/main" val="327099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677FCB-88CC-0C4B-87F4-929578CBB6F3}"/>
              </a:ext>
            </a:extLst>
          </p:cNvPr>
          <p:cNvSpPr>
            <a:spLocks noGrp="1"/>
          </p:cNvSpPr>
          <p:nvPr>
            <p:ph type="dt" sz="half" idx="10"/>
          </p:nvPr>
        </p:nvSpPr>
        <p:spPr/>
        <p:txBody>
          <a:bodyPr/>
          <a:lstStyle/>
          <a:p>
            <a:fld id="{5002E53D-EEF4-9D40-84F7-E8792610C621}" type="datetimeFigureOut">
              <a:rPr lang="en-US" smtClean="0"/>
              <a:t>4/14/2021</a:t>
            </a:fld>
            <a:endParaRPr lang="en-US"/>
          </a:p>
        </p:txBody>
      </p:sp>
      <p:sp>
        <p:nvSpPr>
          <p:cNvPr id="3" name="Footer Placeholder 2">
            <a:extLst>
              <a:ext uri="{FF2B5EF4-FFF2-40B4-BE49-F238E27FC236}">
                <a16:creationId xmlns:a16="http://schemas.microsoft.com/office/drawing/2014/main" id="{FC2468A9-7EDB-9644-99DB-C862A3168F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F295C3-4A00-5C4C-8F5B-1E524496FF2E}"/>
              </a:ext>
            </a:extLst>
          </p:cNvPr>
          <p:cNvSpPr>
            <a:spLocks noGrp="1"/>
          </p:cNvSpPr>
          <p:nvPr>
            <p:ph type="sldNum" sz="quarter" idx="12"/>
          </p:nvPr>
        </p:nvSpPr>
        <p:spPr/>
        <p:txBody>
          <a:bodyPr/>
          <a:lstStyle/>
          <a:p>
            <a:fld id="{21CC60F9-C7A5-2B4A-BCE0-C98E5F737C12}" type="slidenum">
              <a:rPr lang="en-US" smtClean="0"/>
              <a:t>‹#›</a:t>
            </a:fld>
            <a:endParaRPr lang="en-US"/>
          </a:p>
        </p:txBody>
      </p:sp>
    </p:spTree>
    <p:extLst>
      <p:ext uri="{BB962C8B-B14F-4D97-AF65-F5344CB8AC3E}">
        <p14:creationId xmlns:p14="http://schemas.microsoft.com/office/powerpoint/2010/main" val="301391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CBA4-74C6-D84C-B578-14CF56D6A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472C2B-119A-B447-AD18-D1BDB2B402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018D9-35E1-FB44-9ECC-C1374B06D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B5EACB-03E5-C747-991A-1F6345112283}"/>
              </a:ext>
            </a:extLst>
          </p:cNvPr>
          <p:cNvSpPr>
            <a:spLocks noGrp="1"/>
          </p:cNvSpPr>
          <p:nvPr>
            <p:ph type="dt" sz="half" idx="10"/>
          </p:nvPr>
        </p:nvSpPr>
        <p:spPr/>
        <p:txBody>
          <a:bodyPr/>
          <a:lstStyle/>
          <a:p>
            <a:fld id="{5002E53D-EEF4-9D40-84F7-E8792610C621}" type="datetimeFigureOut">
              <a:rPr lang="en-US" smtClean="0"/>
              <a:t>4/14/2021</a:t>
            </a:fld>
            <a:endParaRPr lang="en-US"/>
          </a:p>
        </p:txBody>
      </p:sp>
      <p:sp>
        <p:nvSpPr>
          <p:cNvPr id="6" name="Footer Placeholder 5">
            <a:extLst>
              <a:ext uri="{FF2B5EF4-FFF2-40B4-BE49-F238E27FC236}">
                <a16:creationId xmlns:a16="http://schemas.microsoft.com/office/drawing/2014/main" id="{2724273D-A4E4-F449-8DF1-A3ABB9226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3C0B4C-4188-4543-8F9A-9F8BADCB407B}"/>
              </a:ext>
            </a:extLst>
          </p:cNvPr>
          <p:cNvSpPr>
            <a:spLocks noGrp="1"/>
          </p:cNvSpPr>
          <p:nvPr>
            <p:ph type="sldNum" sz="quarter" idx="12"/>
          </p:nvPr>
        </p:nvSpPr>
        <p:spPr/>
        <p:txBody>
          <a:bodyPr/>
          <a:lstStyle/>
          <a:p>
            <a:fld id="{21CC60F9-C7A5-2B4A-BCE0-C98E5F737C12}" type="slidenum">
              <a:rPr lang="en-US" smtClean="0"/>
              <a:t>‹#›</a:t>
            </a:fld>
            <a:endParaRPr lang="en-US"/>
          </a:p>
        </p:txBody>
      </p:sp>
    </p:spTree>
    <p:extLst>
      <p:ext uri="{BB962C8B-B14F-4D97-AF65-F5344CB8AC3E}">
        <p14:creationId xmlns:p14="http://schemas.microsoft.com/office/powerpoint/2010/main" val="325467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F007-2A9A-514F-AEAA-3F5BF0E04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1B3101-ED17-6A4D-98C0-0BA06C414D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B3E2FF-C33D-6E4D-8217-D47C221ED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B7347F-5D69-B04A-AD78-962CD2D73641}"/>
              </a:ext>
            </a:extLst>
          </p:cNvPr>
          <p:cNvSpPr>
            <a:spLocks noGrp="1"/>
          </p:cNvSpPr>
          <p:nvPr>
            <p:ph type="dt" sz="half" idx="10"/>
          </p:nvPr>
        </p:nvSpPr>
        <p:spPr/>
        <p:txBody>
          <a:bodyPr/>
          <a:lstStyle/>
          <a:p>
            <a:fld id="{5002E53D-EEF4-9D40-84F7-E8792610C621}" type="datetimeFigureOut">
              <a:rPr lang="en-US" smtClean="0"/>
              <a:t>4/14/2021</a:t>
            </a:fld>
            <a:endParaRPr lang="en-US"/>
          </a:p>
        </p:txBody>
      </p:sp>
      <p:sp>
        <p:nvSpPr>
          <p:cNvPr id="6" name="Footer Placeholder 5">
            <a:extLst>
              <a:ext uri="{FF2B5EF4-FFF2-40B4-BE49-F238E27FC236}">
                <a16:creationId xmlns:a16="http://schemas.microsoft.com/office/drawing/2014/main" id="{81ABA637-B040-0A4B-A104-308F28539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7AEAD-2319-4B4B-BA60-744908C56CF5}"/>
              </a:ext>
            </a:extLst>
          </p:cNvPr>
          <p:cNvSpPr>
            <a:spLocks noGrp="1"/>
          </p:cNvSpPr>
          <p:nvPr>
            <p:ph type="sldNum" sz="quarter" idx="12"/>
          </p:nvPr>
        </p:nvSpPr>
        <p:spPr/>
        <p:txBody>
          <a:bodyPr/>
          <a:lstStyle/>
          <a:p>
            <a:fld id="{21CC60F9-C7A5-2B4A-BCE0-C98E5F737C12}" type="slidenum">
              <a:rPr lang="en-US" smtClean="0"/>
              <a:t>‹#›</a:t>
            </a:fld>
            <a:endParaRPr lang="en-US"/>
          </a:p>
        </p:txBody>
      </p:sp>
    </p:spTree>
    <p:extLst>
      <p:ext uri="{BB962C8B-B14F-4D97-AF65-F5344CB8AC3E}">
        <p14:creationId xmlns:p14="http://schemas.microsoft.com/office/powerpoint/2010/main" val="196976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01F3A6-48B7-1E46-A2FF-7E3E882031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071AE9-5846-BA4F-AD9D-B130D4FA7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E8114-93AF-1E4F-BA77-BFE2199CC6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2E53D-EEF4-9D40-84F7-E8792610C621}" type="datetimeFigureOut">
              <a:rPr lang="en-US" smtClean="0"/>
              <a:t>4/14/2021</a:t>
            </a:fld>
            <a:endParaRPr lang="en-US"/>
          </a:p>
        </p:txBody>
      </p:sp>
      <p:sp>
        <p:nvSpPr>
          <p:cNvPr id="5" name="Footer Placeholder 4">
            <a:extLst>
              <a:ext uri="{FF2B5EF4-FFF2-40B4-BE49-F238E27FC236}">
                <a16:creationId xmlns:a16="http://schemas.microsoft.com/office/drawing/2014/main" id="{C709AE82-81DF-244E-B9EA-12AF85B57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BF9FB1-EACD-F945-954C-970553D62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C60F9-C7A5-2B4A-BCE0-C98E5F737C12}" type="slidenum">
              <a:rPr lang="en-US" smtClean="0"/>
              <a:t>‹#›</a:t>
            </a:fld>
            <a:endParaRPr lang="en-US"/>
          </a:p>
        </p:txBody>
      </p:sp>
    </p:spTree>
    <p:extLst>
      <p:ext uri="{BB962C8B-B14F-4D97-AF65-F5344CB8AC3E}">
        <p14:creationId xmlns:p14="http://schemas.microsoft.com/office/powerpoint/2010/main" val="1327358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hyperlink" Target="http://www.phibetadelta.org/" TargetMode="External"/><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notesSlide" Target="../notesSlides/notesSlide4.xml"/><Relationship Id="rId9"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png">
            <a:extLst>
              <a:ext uri="{FF2B5EF4-FFF2-40B4-BE49-F238E27FC236}">
                <a16:creationId xmlns:a16="http://schemas.microsoft.com/office/drawing/2014/main" id="{7A7AC2C0-A39B-3745-9C79-99CCEFD0A771}"/>
              </a:ext>
            </a:extLst>
          </p:cNvPr>
          <p:cNvPicPr/>
          <p:nvPr/>
        </p:nvPicPr>
        <p:blipFill>
          <a:blip r:embed="rId5" cstate="print"/>
          <a:stretch>
            <a:fillRect/>
          </a:stretch>
        </p:blipFill>
        <p:spPr>
          <a:xfrm>
            <a:off x="10147300" y="391884"/>
            <a:ext cx="1587500" cy="2166258"/>
          </a:xfrm>
          <a:prstGeom prst="rect">
            <a:avLst/>
          </a:prstGeom>
        </p:spPr>
      </p:pic>
      <p:pic>
        <p:nvPicPr>
          <p:cNvPr id="8" name="Picture 7">
            <a:extLst>
              <a:ext uri="{FF2B5EF4-FFF2-40B4-BE49-F238E27FC236}">
                <a16:creationId xmlns:a16="http://schemas.microsoft.com/office/drawing/2014/main" id="{D58BD5A1-0B8F-5248-8862-C048476DCDB5}"/>
              </a:ext>
            </a:extLst>
          </p:cNvPr>
          <p:cNvPicPr>
            <a:picLocks noChangeAspect="1"/>
          </p:cNvPicPr>
          <p:nvPr/>
        </p:nvPicPr>
        <p:blipFill rotWithShape="1">
          <a:blip r:embed="rId6"/>
          <a:srcRect t="58404"/>
          <a:stretch/>
        </p:blipFill>
        <p:spPr>
          <a:xfrm>
            <a:off x="2186214" y="5285012"/>
            <a:ext cx="10147300" cy="1679893"/>
          </a:xfrm>
          <a:prstGeom prst="rect">
            <a:avLst/>
          </a:prstGeom>
        </p:spPr>
      </p:pic>
      <p:pic>
        <p:nvPicPr>
          <p:cNvPr id="5" name="Picture 4">
            <a:extLst>
              <a:ext uri="{FF2B5EF4-FFF2-40B4-BE49-F238E27FC236}">
                <a16:creationId xmlns:a16="http://schemas.microsoft.com/office/drawing/2014/main" id="{29BE8CF9-6A9E-104F-ABDB-48D366EBB539}"/>
              </a:ext>
            </a:extLst>
          </p:cNvPr>
          <p:cNvPicPr>
            <a:picLocks noChangeAspect="1"/>
          </p:cNvPicPr>
          <p:nvPr/>
        </p:nvPicPr>
        <p:blipFill rotWithShape="1">
          <a:blip r:embed="rId7"/>
          <a:srcRect b="54340"/>
          <a:stretch/>
        </p:blipFill>
        <p:spPr>
          <a:xfrm>
            <a:off x="0" y="10886"/>
            <a:ext cx="10147300" cy="1844040"/>
          </a:xfrm>
          <a:prstGeom prst="rect">
            <a:avLst/>
          </a:prstGeom>
        </p:spPr>
      </p:pic>
      <p:sp>
        <p:nvSpPr>
          <p:cNvPr id="2" name="Title 1">
            <a:extLst>
              <a:ext uri="{FF2B5EF4-FFF2-40B4-BE49-F238E27FC236}">
                <a16:creationId xmlns:a16="http://schemas.microsoft.com/office/drawing/2014/main" id="{9C7956F9-7A2C-EC4A-814D-9B1487048BD7}"/>
              </a:ext>
            </a:extLst>
          </p:cNvPr>
          <p:cNvSpPr>
            <a:spLocks noGrp="1"/>
          </p:cNvSpPr>
          <p:nvPr>
            <p:ph type="ctrTitle"/>
          </p:nvPr>
        </p:nvSpPr>
        <p:spPr>
          <a:xfrm>
            <a:off x="1524000" y="1633437"/>
            <a:ext cx="9144000" cy="1422717"/>
          </a:xfrm>
        </p:spPr>
        <p:txBody>
          <a:bodyPr>
            <a:normAutofit fontScale="90000"/>
          </a:bodyPr>
          <a:lstStyle/>
          <a:p>
            <a:r>
              <a:rPr lang="en-US" sz="4400" b="1" dirty="0">
                <a:latin typeface="Times New Roman" panose="02020603050405020304" pitchFamily="18" charset="0"/>
                <a:cs typeface="Times New Roman" panose="02020603050405020304" pitchFamily="18" charset="0"/>
              </a:rPr>
              <a:t>PHI BETA DELTA</a:t>
            </a:r>
            <a:br>
              <a:rPr lang="en-US" sz="4000" b="1"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HONOR SOCIETY FOR INTERNATIONAL SCHOLARS</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654596" y="2500968"/>
            <a:ext cx="8828314"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Phi Beta Delta recognizes intellectual and professional achievement in international education, promotes the international experience such as study abroad, and supports academically based international programming such as celebration of the Chinese New Year.  </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8712" y="4245841"/>
            <a:ext cx="3167747" cy="2108137"/>
          </a:xfrm>
          <a:prstGeom prst="rect">
            <a:avLst/>
          </a:prstGeom>
          <a:ln>
            <a:noFill/>
          </a:ln>
          <a:effectLst>
            <a:outerShdw blurRad="190500" algn="tl" rotWithShape="0">
              <a:srgbClr val="000000">
                <a:alpha val="70000"/>
              </a:srgbClr>
            </a:outerShdw>
          </a:effectLst>
        </p:spPr>
      </p:pic>
      <p:pic>
        <p:nvPicPr>
          <p:cNvPr id="12" name="image1.png">
            <a:extLst>
              <a:ext uri="{FF2B5EF4-FFF2-40B4-BE49-F238E27FC236}">
                <a16:creationId xmlns:a16="http://schemas.microsoft.com/office/drawing/2014/main" id="{7A7AC2C0-A39B-3745-9C79-99CCEFD0A771}"/>
              </a:ext>
            </a:extLst>
          </p:cNvPr>
          <p:cNvPicPr/>
          <p:nvPr/>
        </p:nvPicPr>
        <p:blipFill>
          <a:blip r:embed="rId5" cstate="print"/>
          <a:stretch>
            <a:fillRect/>
          </a:stretch>
        </p:blipFill>
        <p:spPr>
          <a:xfrm>
            <a:off x="502506" y="4245424"/>
            <a:ext cx="1587500" cy="2166258"/>
          </a:xfrm>
          <a:prstGeom prst="rect">
            <a:avLst/>
          </a:prstGeom>
        </p:spPr>
      </p:pic>
      <p:pic>
        <p:nvPicPr>
          <p:cNvPr id="17" name="Audio 16">
            <a:hlinkClick r:id="" action="ppaction://media"/>
            <a:extLst>
              <a:ext uri="{FF2B5EF4-FFF2-40B4-BE49-F238E27FC236}">
                <a16:creationId xmlns:a16="http://schemas.microsoft.com/office/drawing/2014/main" id="{DB3DD76C-C38E-4F1D-BDA5-635B573AEF7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79880424"/>
      </p:ext>
    </p:extLst>
  </p:cSld>
  <p:clrMapOvr>
    <a:masterClrMapping/>
  </p:clrMapOvr>
  <mc:AlternateContent xmlns:mc="http://schemas.openxmlformats.org/markup-compatibility/2006" xmlns:p14="http://schemas.microsoft.com/office/powerpoint/2010/main">
    <mc:Choice Requires="p14">
      <p:transition spd="slow" p14:dur="2000" advTm="45340"/>
    </mc:Choice>
    <mc:Fallback xmlns="">
      <p:transition spd="slow" advTm="45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png">
            <a:extLst>
              <a:ext uri="{FF2B5EF4-FFF2-40B4-BE49-F238E27FC236}">
                <a16:creationId xmlns:a16="http://schemas.microsoft.com/office/drawing/2014/main" id="{7A7AC2C0-A39B-3745-9C79-99CCEFD0A771}"/>
              </a:ext>
            </a:extLst>
          </p:cNvPr>
          <p:cNvPicPr/>
          <p:nvPr/>
        </p:nvPicPr>
        <p:blipFill>
          <a:blip r:embed="rId5" cstate="print"/>
          <a:stretch>
            <a:fillRect/>
          </a:stretch>
        </p:blipFill>
        <p:spPr>
          <a:xfrm>
            <a:off x="10003971" y="277610"/>
            <a:ext cx="1671044" cy="2356734"/>
          </a:xfrm>
          <a:prstGeom prst="rect">
            <a:avLst/>
          </a:prstGeom>
        </p:spPr>
      </p:pic>
      <p:pic>
        <p:nvPicPr>
          <p:cNvPr id="8" name="Picture 7">
            <a:extLst>
              <a:ext uri="{FF2B5EF4-FFF2-40B4-BE49-F238E27FC236}">
                <a16:creationId xmlns:a16="http://schemas.microsoft.com/office/drawing/2014/main" id="{D58BD5A1-0B8F-5248-8862-C048476DCDB5}"/>
              </a:ext>
            </a:extLst>
          </p:cNvPr>
          <p:cNvPicPr>
            <a:picLocks noChangeAspect="1"/>
          </p:cNvPicPr>
          <p:nvPr/>
        </p:nvPicPr>
        <p:blipFill rotWithShape="1">
          <a:blip r:embed="rId6"/>
          <a:srcRect t="58404"/>
          <a:stretch/>
        </p:blipFill>
        <p:spPr>
          <a:xfrm>
            <a:off x="2044700" y="5178106"/>
            <a:ext cx="10147300" cy="1679893"/>
          </a:xfrm>
          <a:prstGeom prst="rect">
            <a:avLst/>
          </a:prstGeom>
        </p:spPr>
      </p:pic>
      <p:pic>
        <p:nvPicPr>
          <p:cNvPr id="5" name="Picture 4">
            <a:extLst>
              <a:ext uri="{FF2B5EF4-FFF2-40B4-BE49-F238E27FC236}">
                <a16:creationId xmlns:a16="http://schemas.microsoft.com/office/drawing/2014/main" id="{29BE8CF9-6A9E-104F-ABDB-48D366EBB539}"/>
              </a:ext>
            </a:extLst>
          </p:cNvPr>
          <p:cNvPicPr>
            <a:picLocks noChangeAspect="1"/>
          </p:cNvPicPr>
          <p:nvPr/>
        </p:nvPicPr>
        <p:blipFill rotWithShape="1">
          <a:blip r:embed="rId7"/>
          <a:srcRect b="54340"/>
          <a:stretch/>
        </p:blipFill>
        <p:spPr>
          <a:xfrm>
            <a:off x="0" y="0"/>
            <a:ext cx="10147300" cy="1844040"/>
          </a:xfrm>
          <a:prstGeom prst="rect">
            <a:avLst/>
          </a:prstGeom>
        </p:spPr>
      </p:pic>
      <p:sp>
        <p:nvSpPr>
          <p:cNvPr id="2" name="Title 1">
            <a:extLst>
              <a:ext uri="{FF2B5EF4-FFF2-40B4-BE49-F238E27FC236}">
                <a16:creationId xmlns:a16="http://schemas.microsoft.com/office/drawing/2014/main" id="{9C7956F9-7A2C-EC4A-814D-9B1487048BD7}"/>
              </a:ext>
            </a:extLst>
          </p:cNvPr>
          <p:cNvSpPr>
            <a:spLocks noGrp="1"/>
          </p:cNvSpPr>
          <p:nvPr>
            <p:ph type="ctrTitle"/>
          </p:nvPr>
        </p:nvSpPr>
        <p:spPr>
          <a:xfrm>
            <a:off x="1219200" y="1488123"/>
            <a:ext cx="9144000" cy="1422717"/>
          </a:xfrm>
        </p:spPr>
        <p:txBody>
          <a:bodyPr>
            <a:normAutofit fontScale="90000"/>
          </a:bodyPr>
          <a:lstStyle/>
          <a:p>
            <a:br>
              <a:rPr lang="en-US" dirty="0"/>
            </a:br>
            <a:endParaRPr lang="en-US" dirty="0"/>
          </a:p>
        </p:txBody>
      </p:sp>
      <p:sp>
        <p:nvSpPr>
          <p:cNvPr id="4" name="Rectangle 3"/>
          <p:cNvSpPr/>
          <p:nvPr/>
        </p:nvSpPr>
        <p:spPr>
          <a:xfrm>
            <a:off x="1741714" y="1500102"/>
            <a:ext cx="8545286" cy="4093428"/>
          </a:xfrm>
          <a:prstGeom prst="rect">
            <a:avLst/>
          </a:prstGeom>
        </p:spPr>
        <p:txBody>
          <a:bodyPr wrap="square">
            <a:spAutoFit/>
          </a:bodyPr>
          <a:lstStyle/>
          <a:p>
            <a:pPr fontAlgn="base"/>
            <a:r>
              <a:rPr lang="en-US" sz="2000" dirty="0">
                <a:latin typeface="Times New Roman" panose="02020603050405020304" pitchFamily="18" charset="0"/>
                <a:cs typeface="Times New Roman" panose="02020603050405020304" pitchFamily="18" charset="0"/>
              </a:rPr>
              <a:t>Students, staff, faculty, and community members who meet eligibility criteria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may be nominated and inducted into the Society.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Minimum student requirements are:</a:t>
            </a:r>
          </a:p>
          <a:p>
            <a:pPr marL="342900" indent="-342900" fontAlgn="base">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30 credit hours in an associate degree program; </a:t>
            </a:r>
          </a:p>
          <a:p>
            <a:pPr marL="342900" indent="-342900" fontAlgn="base">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45 credit hours at the bachelor's degree level; or</a:t>
            </a:r>
          </a:p>
          <a:p>
            <a:pPr marL="342900" indent="-342900" fontAlgn="base">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 the graduate level: (a) one semester in a one-year master’s degree, or two semesters in a two-year master’s degree; and (b) two semesters at the doctoral level.   </a:t>
            </a:r>
          </a:p>
          <a:p>
            <a:pPr marL="342900" indent="-342900" fontAlgn="base">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minimum 3.2 GPA for undergraduates and 3.5 GPA for graduate students and demonstrated excellence in activities and/or curriculum with international themes (study abroad not required). </a:t>
            </a:r>
          </a:p>
          <a:p>
            <a:pPr fontAlgn="base"/>
            <a:r>
              <a:rPr lang="en-US" sz="2000" dirty="0">
                <a:latin typeface="Times New Roman" panose="02020603050405020304" pitchFamily="18" charset="0"/>
                <a:cs typeface="Times New Roman" panose="02020603050405020304" pitchFamily="18" charset="0"/>
              </a:rPr>
              <a:t>Staff, faculty and community members must have demonstrated excellence in teaching, scholarship, and/or service with international focus.</a:t>
            </a:r>
          </a:p>
        </p:txBody>
      </p:sp>
      <p:sp>
        <p:nvSpPr>
          <p:cNvPr id="6" name="TextBox 5"/>
          <p:cNvSpPr txBox="1"/>
          <p:nvPr/>
        </p:nvSpPr>
        <p:spPr>
          <a:xfrm>
            <a:off x="2471057" y="500724"/>
            <a:ext cx="6934200" cy="707886"/>
          </a:xfrm>
          <a:prstGeom prst="rect">
            <a:avLst/>
          </a:prstGeom>
          <a:noFill/>
        </p:spPr>
        <p:txBody>
          <a:bodyPr wrap="square" rtlCol="0">
            <a:spAutoFit/>
          </a:bodyPr>
          <a:lstStyle/>
          <a:p>
            <a:pPr algn="just"/>
            <a:r>
              <a:rPr lang="en-US" sz="36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Eligibility</a:t>
            </a:r>
          </a:p>
        </p:txBody>
      </p:sp>
      <p:pic>
        <p:nvPicPr>
          <p:cNvPr id="13" name="Audio 12">
            <a:hlinkClick r:id="" action="ppaction://media"/>
            <a:extLst>
              <a:ext uri="{FF2B5EF4-FFF2-40B4-BE49-F238E27FC236}">
                <a16:creationId xmlns:a16="http://schemas.microsoft.com/office/drawing/2014/main" id="{009DE895-6CB0-455D-AB8A-D58D75562DC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618192782"/>
      </p:ext>
    </p:extLst>
  </p:cSld>
  <p:clrMapOvr>
    <a:masterClrMapping/>
  </p:clrMapOvr>
  <mc:AlternateContent xmlns:mc="http://schemas.openxmlformats.org/markup-compatibility/2006" xmlns:p14="http://schemas.microsoft.com/office/powerpoint/2010/main">
    <mc:Choice Requires="p14">
      <p:transition spd="slow" p14:dur="2000" advTm="56060"/>
    </mc:Choice>
    <mc:Fallback xmlns="">
      <p:transition spd="slow" advTm="56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png">
            <a:extLst>
              <a:ext uri="{FF2B5EF4-FFF2-40B4-BE49-F238E27FC236}">
                <a16:creationId xmlns:a16="http://schemas.microsoft.com/office/drawing/2014/main" id="{7A7AC2C0-A39B-3745-9C79-99CCEFD0A771}"/>
              </a:ext>
            </a:extLst>
          </p:cNvPr>
          <p:cNvPicPr/>
          <p:nvPr/>
        </p:nvPicPr>
        <p:blipFill>
          <a:blip r:embed="rId5" cstate="print"/>
          <a:stretch>
            <a:fillRect/>
          </a:stretch>
        </p:blipFill>
        <p:spPr>
          <a:xfrm>
            <a:off x="9906001" y="277610"/>
            <a:ext cx="1703705" cy="2367620"/>
          </a:xfrm>
          <a:prstGeom prst="rect">
            <a:avLst/>
          </a:prstGeom>
        </p:spPr>
      </p:pic>
      <p:pic>
        <p:nvPicPr>
          <p:cNvPr id="8" name="Picture 7">
            <a:extLst>
              <a:ext uri="{FF2B5EF4-FFF2-40B4-BE49-F238E27FC236}">
                <a16:creationId xmlns:a16="http://schemas.microsoft.com/office/drawing/2014/main" id="{D58BD5A1-0B8F-5248-8862-C048476DCDB5}"/>
              </a:ext>
            </a:extLst>
          </p:cNvPr>
          <p:cNvPicPr>
            <a:picLocks noChangeAspect="1"/>
          </p:cNvPicPr>
          <p:nvPr/>
        </p:nvPicPr>
        <p:blipFill rotWithShape="1">
          <a:blip r:embed="rId6"/>
          <a:srcRect t="58404"/>
          <a:stretch/>
        </p:blipFill>
        <p:spPr>
          <a:xfrm>
            <a:off x="2044700" y="5178106"/>
            <a:ext cx="10147300" cy="1679893"/>
          </a:xfrm>
          <a:prstGeom prst="rect">
            <a:avLst/>
          </a:prstGeom>
        </p:spPr>
      </p:pic>
      <p:pic>
        <p:nvPicPr>
          <p:cNvPr id="5" name="Picture 4">
            <a:extLst>
              <a:ext uri="{FF2B5EF4-FFF2-40B4-BE49-F238E27FC236}">
                <a16:creationId xmlns:a16="http://schemas.microsoft.com/office/drawing/2014/main" id="{29BE8CF9-6A9E-104F-ABDB-48D366EBB539}"/>
              </a:ext>
            </a:extLst>
          </p:cNvPr>
          <p:cNvPicPr>
            <a:picLocks noChangeAspect="1"/>
          </p:cNvPicPr>
          <p:nvPr/>
        </p:nvPicPr>
        <p:blipFill rotWithShape="1">
          <a:blip r:embed="rId7"/>
          <a:srcRect b="54340"/>
          <a:stretch/>
        </p:blipFill>
        <p:spPr>
          <a:xfrm>
            <a:off x="0" y="0"/>
            <a:ext cx="10147300" cy="1844040"/>
          </a:xfrm>
          <a:prstGeom prst="rect">
            <a:avLst/>
          </a:prstGeom>
        </p:spPr>
      </p:pic>
      <p:sp>
        <p:nvSpPr>
          <p:cNvPr id="2" name="Title 1">
            <a:extLst>
              <a:ext uri="{FF2B5EF4-FFF2-40B4-BE49-F238E27FC236}">
                <a16:creationId xmlns:a16="http://schemas.microsoft.com/office/drawing/2014/main" id="{9C7956F9-7A2C-EC4A-814D-9B1487048BD7}"/>
              </a:ext>
            </a:extLst>
          </p:cNvPr>
          <p:cNvSpPr>
            <a:spLocks noGrp="1"/>
          </p:cNvSpPr>
          <p:nvPr>
            <p:ph type="ctrTitle"/>
          </p:nvPr>
        </p:nvSpPr>
        <p:spPr>
          <a:xfrm>
            <a:off x="1219200" y="1488123"/>
            <a:ext cx="9144000" cy="1422717"/>
          </a:xfrm>
        </p:spPr>
        <p:txBody>
          <a:bodyPr>
            <a:normAutofit fontScale="90000"/>
          </a:bodyPr>
          <a:lstStyle/>
          <a:p>
            <a:br>
              <a:rPr lang="en-US" dirty="0"/>
            </a:br>
            <a:endParaRPr lang="en-US" dirty="0"/>
          </a:p>
        </p:txBody>
      </p:sp>
      <p:sp>
        <p:nvSpPr>
          <p:cNvPr id="4" name="TextBox 3"/>
          <p:cNvSpPr txBox="1"/>
          <p:nvPr/>
        </p:nvSpPr>
        <p:spPr>
          <a:xfrm>
            <a:off x="3222155" y="892620"/>
            <a:ext cx="627018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Benefits of Membership</a:t>
            </a:r>
          </a:p>
        </p:txBody>
      </p:sp>
      <p:sp>
        <p:nvSpPr>
          <p:cNvPr id="6" name="TextBox 5"/>
          <p:cNvSpPr txBox="1"/>
          <p:nvPr/>
        </p:nvSpPr>
        <p:spPr>
          <a:xfrm>
            <a:off x="1755793" y="1767838"/>
            <a:ext cx="8988425"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Membership </a:t>
            </a:r>
            <a:r>
              <a:rPr lang="en-US" sz="2400">
                <a:latin typeface="Times New Roman" panose="02020603050405020304" pitchFamily="18" charset="0"/>
                <a:cs typeface="Times New Roman" panose="02020603050405020304" pitchFamily="18" charset="0"/>
              </a:rPr>
              <a:t>is life-long </a:t>
            </a:r>
            <a:r>
              <a:rPr lang="en-US" sz="2400" dirty="0">
                <a:latin typeface="Times New Roman" panose="02020603050405020304" pitchFamily="18" charset="0"/>
                <a:cs typeface="Times New Roman" panose="02020603050405020304" pitchFamily="18" charset="0"/>
              </a:rPr>
              <a:t>and life-enhancing and carries with it </a:t>
            </a:r>
          </a:p>
          <a:p>
            <a:r>
              <a:rPr lang="en-US" sz="2400" dirty="0">
                <a:latin typeface="Times New Roman" panose="02020603050405020304" pitchFamily="18" charset="0"/>
                <a:cs typeface="Times New Roman" panose="02020603050405020304" pitchFamily="18" charset="0"/>
              </a:rPr>
              <a:t>many professional and personal benefits: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Professional development through an annual conference,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webinars, workshops, and special events;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Publishing opportunities in a refereed research journal;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Updates on inductions and activities in a Society newsletter;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mentoring network;</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Awards and scholarship programs;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Networking with persons with shared international interests; and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inspiration of personal stories from around the world.</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11" name="Audio 10">
            <a:hlinkClick r:id="" action="ppaction://media"/>
            <a:extLst>
              <a:ext uri="{FF2B5EF4-FFF2-40B4-BE49-F238E27FC236}">
                <a16:creationId xmlns:a16="http://schemas.microsoft.com/office/drawing/2014/main" id="{6A535D59-D007-4007-88BF-03FC5492940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18871122"/>
      </p:ext>
    </p:extLst>
  </p:cSld>
  <p:clrMapOvr>
    <a:masterClrMapping/>
  </p:clrMapOvr>
  <mc:AlternateContent xmlns:mc="http://schemas.openxmlformats.org/markup-compatibility/2006">
    <mc:Choice xmlns:p14="http://schemas.microsoft.com/office/powerpoint/2010/main" Requires="p14">
      <p:transition spd="slow" p14:dur="2000" advTm="36647"/>
    </mc:Choice>
    <mc:Fallback>
      <p:transition spd="slow" advTm="366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png">
            <a:extLst>
              <a:ext uri="{FF2B5EF4-FFF2-40B4-BE49-F238E27FC236}">
                <a16:creationId xmlns:a16="http://schemas.microsoft.com/office/drawing/2014/main" id="{7A7AC2C0-A39B-3745-9C79-99CCEFD0A771}"/>
              </a:ext>
            </a:extLst>
          </p:cNvPr>
          <p:cNvPicPr/>
          <p:nvPr/>
        </p:nvPicPr>
        <p:blipFill>
          <a:blip r:embed="rId5" cstate="print"/>
          <a:stretch>
            <a:fillRect/>
          </a:stretch>
        </p:blipFill>
        <p:spPr>
          <a:xfrm>
            <a:off x="9960428" y="359229"/>
            <a:ext cx="1681934" cy="2328411"/>
          </a:xfrm>
          <a:prstGeom prst="rect">
            <a:avLst/>
          </a:prstGeom>
        </p:spPr>
      </p:pic>
      <p:pic>
        <p:nvPicPr>
          <p:cNvPr id="8" name="Picture 7">
            <a:extLst>
              <a:ext uri="{FF2B5EF4-FFF2-40B4-BE49-F238E27FC236}">
                <a16:creationId xmlns:a16="http://schemas.microsoft.com/office/drawing/2014/main" id="{D58BD5A1-0B8F-5248-8862-C048476DCDB5}"/>
              </a:ext>
            </a:extLst>
          </p:cNvPr>
          <p:cNvPicPr>
            <a:picLocks noChangeAspect="1"/>
          </p:cNvPicPr>
          <p:nvPr/>
        </p:nvPicPr>
        <p:blipFill rotWithShape="1">
          <a:blip r:embed="rId6"/>
          <a:srcRect t="58404"/>
          <a:stretch/>
        </p:blipFill>
        <p:spPr>
          <a:xfrm>
            <a:off x="2044700" y="5178106"/>
            <a:ext cx="10147300" cy="1679893"/>
          </a:xfrm>
          <a:prstGeom prst="rect">
            <a:avLst/>
          </a:prstGeom>
        </p:spPr>
      </p:pic>
      <p:pic>
        <p:nvPicPr>
          <p:cNvPr id="5" name="Picture 4">
            <a:extLst>
              <a:ext uri="{FF2B5EF4-FFF2-40B4-BE49-F238E27FC236}">
                <a16:creationId xmlns:a16="http://schemas.microsoft.com/office/drawing/2014/main" id="{29BE8CF9-6A9E-104F-ABDB-48D366EBB539}"/>
              </a:ext>
            </a:extLst>
          </p:cNvPr>
          <p:cNvPicPr>
            <a:picLocks noChangeAspect="1"/>
          </p:cNvPicPr>
          <p:nvPr/>
        </p:nvPicPr>
        <p:blipFill rotWithShape="1">
          <a:blip r:embed="rId7"/>
          <a:srcRect b="54340"/>
          <a:stretch/>
        </p:blipFill>
        <p:spPr>
          <a:xfrm>
            <a:off x="0" y="0"/>
            <a:ext cx="10147300" cy="1844040"/>
          </a:xfrm>
          <a:prstGeom prst="rect">
            <a:avLst/>
          </a:prstGeom>
        </p:spPr>
      </p:pic>
      <p:sp>
        <p:nvSpPr>
          <p:cNvPr id="7" name="TextBox 6"/>
          <p:cNvSpPr txBox="1"/>
          <p:nvPr/>
        </p:nvSpPr>
        <p:spPr>
          <a:xfrm>
            <a:off x="1534885" y="1643710"/>
            <a:ext cx="9013372" cy="3416320"/>
          </a:xfrm>
          <a:prstGeom prst="rect">
            <a:avLst/>
          </a:prstGeom>
          <a:noFill/>
        </p:spPr>
        <p:txBody>
          <a:bodyPr wrap="square" rtlCol="0">
            <a:spAutoFit/>
          </a:bodyPr>
          <a:lstStyle/>
          <a:p>
            <a:pPr fontAlgn="base"/>
            <a:r>
              <a:rPr lang="en-US" sz="2400" dirty="0">
                <a:latin typeface="Times New Roman" panose="02020603050405020304" pitchFamily="18" charset="0"/>
                <a:cs typeface="Times New Roman" panose="02020603050405020304" pitchFamily="18" charset="0"/>
              </a:rPr>
              <a:t>We invite applications for new chapters to be chartered at 2-year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4-year colleges and universities anywhere in the world.  The institutional commitment is a one-time petitioning and application fee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of $350, which is submitted along with a supporting letter from the administration.  Chapters determine annual dues. </a:t>
            </a:r>
          </a:p>
          <a:p>
            <a:pPr fontAlgn="base"/>
            <a:r>
              <a:rPr lang="en-US" sz="2400" dirty="0">
                <a:latin typeface="Times New Roman" panose="02020603050405020304" pitchFamily="18" charset="0"/>
                <a:cs typeface="Times New Roman" panose="02020603050405020304" pitchFamily="18" charset="0"/>
              </a:rPr>
              <a:t> </a:t>
            </a:r>
          </a:p>
          <a:p>
            <a:pPr fontAlgn="base"/>
            <a:r>
              <a:rPr lang="en-US" sz="2400" dirty="0">
                <a:latin typeface="Times New Roman" panose="02020603050405020304" pitchFamily="18" charset="0"/>
                <a:cs typeface="Times New Roman" panose="02020603050405020304" pitchFamily="18" charset="0"/>
              </a:rPr>
              <a:t>We would be pleased to guide any institution interested in developing a chapter.  Our Society website provides full information: </a:t>
            </a:r>
          </a:p>
          <a:p>
            <a:pPr fontAlgn="base"/>
            <a:r>
              <a:rPr lang="en-US" sz="2400" u="sng" dirty="0">
                <a:latin typeface="Times New Roman" panose="02020603050405020304" pitchFamily="18" charset="0"/>
                <a:cs typeface="Times New Roman" panose="02020603050405020304" pitchFamily="18" charset="0"/>
                <a:hlinkClick r:id="rId8"/>
              </a:rPr>
              <a:t>www.phibetadelta.org</a:t>
            </a:r>
            <a:r>
              <a:rPr lang="en-US" sz="2000" dirty="0"/>
              <a:t> </a:t>
            </a:r>
          </a:p>
        </p:txBody>
      </p:sp>
      <p:sp>
        <p:nvSpPr>
          <p:cNvPr id="10" name="TextBox 9"/>
          <p:cNvSpPr txBox="1"/>
          <p:nvPr/>
        </p:nvSpPr>
        <p:spPr>
          <a:xfrm>
            <a:off x="3351020" y="783750"/>
            <a:ext cx="7915728"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Chartering a Chapter</a:t>
            </a: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4396" y="4776788"/>
            <a:ext cx="2285093" cy="16881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Audio 11">
            <a:hlinkClick r:id="" action="ppaction://media"/>
            <a:extLst>
              <a:ext uri="{FF2B5EF4-FFF2-40B4-BE49-F238E27FC236}">
                <a16:creationId xmlns:a16="http://schemas.microsoft.com/office/drawing/2014/main" id="{7BED4019-3299-4D38-81F7-3FC7E6FF5FB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60549154"/>
      </p:ext>
    </p:extLst>
  </p:cSld>
  <p:clrMapOvr>
    <a:masterClrMapping/>
  </p:clrMapOvr>
  <mc:AlternateContent xmlns:mc="http://schemas.openxmlformats.org/markup-compatibility/2006" xmlns:p14="http://schemas.microsoft.com/office/powerpoint/2010/main">
    <mc:Choice Requires="p14">
      <p:transition spd="slow" p14:dur="2000" advTm="24529"/>
    </mc:Choice>
    <mc:Fallback xmlns="">
      <p:transition spd="slow" advTm="245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png">
            <a:extLst>
              <a:ext uri="{FF2B5EF4-FFF2-40B4-BE49-F238E27FC236}">
                <a16:creationId xmlns:a16="http://schemas.microsoft.com/office/drawing/2014/main" id="{7A7AC2C0-A39B-3745-9C79-99CCEFD0A771}"/>
              </a:ext>
            </a:extLst>
          </p:cNvPr>
          <p:cNvPicPr/>
          <p:nvPr/>
        </p:nvPicPr>
        <p:blipFill>
          <a:blip r:embed="rId5" cstate="print"/>
          <a:stretch>
            <a:fillRect/>
          </a:stretch>
        </p:blipFill>
        <p:spPr>
          <a:xfrm>
            <a:off x="9960428" y="359229"/>
            <a:ext cx="1681934" cy="2328411"/>
          </a:xfrm>
          <a:prstGeom prst="rect">
            <a:avLst/>
          </a:prstGeom>
        </p:spPr>
      </p:pic>
      <p:pic>
        <p:nvPicPr>
          <p:cNvPr id="8" name="Picture 7">
            <a:extLst>
              <a:ext uri="{FF2B5EF4-FFF2-40B4-BE49-F238E27FC236}">
                <a16:creationId xmlns:a16="http://schemas.microsoft.com/office/drawing/2014/main" id="{D58BD5A1-0B8F-5248-8862-C048476DCDB5}"/>
              </a:ext>
            </a:extLst>
          </p:cNvPr>
          <p:cNvPicPr>
            <a:picLocks noChangeAspect="1"/>
          </p:cNvPicPr>
          <p:nvPr/>
        </p:nvPicPr>
        <p:blipFill rotWithShape="1">
          <a:blip r:embed="rId6"/>
          <a:srcRect t="58404"/>
          <a:stretch/>
        </p:blipFill>
        <p:spPr>
          <a:xfrm>
            <a:off x="2044700" y="5178106"/>
            <a:ext cx="10147300" cy="1679893"/>
          </a:xfrm>
          <a:prstGeom prst="rect">
            <a:avLst/>
          </a:prstGeom>
        </p:spPr>
      </p:pic>
      <p:pic>
        <p:nvPicPr>
          <p:cNvPr id="5" name="Picture 4">
            <a:extLst>
              <a:ext uri="{FF2B5EF4-FFF2-40B4-BE49-F238E27FC236}">
                <a16:creationId xmlns:a16="http://schemas.microsoft.com/office/drawing/2014/main" id="{29BE8CF9-6A9E-104F-ABDB-48D366EBB539}"/>
              </a:ext>
            </a:extLst>
          </p:cNvPr>
          <p:cNvPicPr>
            <a:picLocks noChangeAspect="1"/>
          </p:cNvPicPr>
          <p:nvPr/>
        </p:nvPicPr>
        <p:blipFill rotWithShape="1">
          <a:blip r:embed="rId7"/>
          <a:srcRect b="54340"/>
          <a:stretch/>
        </p:blipFill>
        <p:spPr>
          <a:xfrm>
            <a:off x="0" y="0"/>
            <a:ext cx="10147300" cy="1844040"/>
          </a:xfrm>
          <a:prstGeom prst="rect">
            <a:avLst/>
          </a:prstGeom>
        </p:spPr>
      </p:pic>
      <p:sp>
        <p:nvSpPr>
          <p:cNvPr id="7" name="TextBox 6"/>
          <p:cNvSpPr txBox="1"/>
          <p:nvPr/>
        </p:nvSpPr>
        <p:spPr>
          <a:xfrm>
            <a:off x="1534885" y="1643710"/>
            <a:ext cx="9013372" cy="400110"/>
          </a:xfrm>
          <a:prstGeom prst="rect">
            <a:avLst/>
          </a:prstGeom>
          <a:noFill/>
        </p:spPr>
        <p:txBody>
          <a:bodyPr wrap="square" rtlCol="0">
            <a:spAutoFit/>
          </a:bodyPr>
          <a:lstStyle/>
          <a:p>
            <a:pPr fontAlgn="base"/>
            <a:r>
              <a:rPr lang="en-US" sz="2000" dirty="0"/>
              <a:t> </a:t>
            </a:r>
          </a:p>
        </p:txBody>
      </p:sp>
      <p:sp>
        <p:nvSpPr>
          <p:cNvPr id="10" name="TextBox 9"/>
          <p:cNvSpPr txBox="1"/>
          <p:nvPr/>
        </p:nvSpPr>
        <p:spPr>
          <a:xfrm>
            <a:off x="3351020" y="783750"/>
            <a:ext cx="7915728"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The Induction Ceremony</a:t>
            </a:r>
          </a:p>
        </p:txBody>
      </p:sp>
      <p:sp>
        <p:nvSpPr>
          <p:cNvPr id="2" name="TextBox 1"/>
          <p:cNvSpPr txBox="1"/>
          <p:nvPr/>
        </p:nvSpPr>
        <p:spPr>
          <a:xfrm>
            <a:off x="2283894" y="1843765"/>
            <a:ext cx="8264363" cy="4154984"/>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Welcome </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Introduction of special guests, recipients, and chapter board</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summary of the purpose of the honor society</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description of the Greek letters, colors, and medallion</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Introduction of the keynote speaker</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Speaker’s address</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reading of the Statement of Induction</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Reading of the bio of each nominee, followed by conferring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of the medallion and certificate</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Closing remarks</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Group photograph and reception </a:t>
            </a:r>
          </a:p>
        </p:txBody>
      </p:sp>
      <p:pic>
        <p:nvPicPr>
          <p:cNvPr id="15" name="Audio 14">
            <a:hlinkClick r:id="" action="ppaction://media"/>
            <a:extLst>
              <a:ext uri="{FF2B5EF4-FFF2-40B4-BE49-F238E27FC236}">
                <a16:creationId xmlns:a16="http://schemas.microsoft.com/office/drawing/2014/main" id="{6E33A374-BD20-4C61-976C-7BFE8FFDEB8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29609468"/>
      </p:ext>
    </p:extLst>
  </p:cSld>
  <p:clrMapOvr>
    <a:masterClrMapping/>
  </p:clrMapOvr>
  <mc:AlternateContent xmlns:mc="http://schemas.openxmlformats.org/markup-compatibility/2006" xmlns:p14="http://schemas.microsoft.com/office/powerpoint/2010/main">
    <mc:Choice Requires="p14">
      <p:transition spd="slow" p14:dur="2000" advTm="57840"/>
    </mc:Choice>
    <mc:Fallback xmlns="">
      <p:transition spd="slow" advTm="57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E53DB8A889C145A43AC95E22E06DDB" ma:contentTypeVersion="15" ma:contentTypeDescription="Create a new document." ma:contentTypeScope="" ma:versionID="0c82a47271130fb0fab7321e130e331d">
  <xsd:schema xmlns:xsd="http://www.w3.org/2001/XMLSchema" xmlns:xs="http://www.w3.org/2001/XMLSchema" xmlns:p="http://schemas.microsoft.com/office/2006/metadata/properties" xmlns:ns1="http://schemas.microsoft.com/sharepoint/v3" xmlns:ns3="1c5f7d24-dc7c-45cd-a254-66c71c085d44" xmlns:ns4="ee920ac9-5fc6-4484-ac21-fc1bd4a2d57a" targetNamespace="http://schemas.microsoft.com/office/2006/metadata/properties" ma:root="true" ma:fieldsID="18dc26542241cc4edf97a62027b1d867" ns1:_="" ns3:_="" ns4:_="">
    <xsd:import namespace="http://schemas.microsoft.com/sharepoint/v3"/>
    <xsd:import namespace="1c5f7d24-dc7c-45cd-a254-66c71c085d44"/>
    <xsd:import namespace="ee920ac9-5fc6-4484-ac21-fc1bd4a2d57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5f7d24-dc7c-45cd-a254-66c71c085d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920ac9-5fc6-4484-ac21-fc1bd4a2d57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2B7FDA9-5FDD-4C92-827F-35F1E5EE3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5f7d24-dc7c-45cd-a254-66c71c085d44"/>
    <ds:schemaRef ds:uri="ee920ac9-5fc6-4484-ac21-fc1bd4a2d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30489C-3A8D-425E-88F2-4C67FB3A525D}">
  <ds:schemaRefs>
    <ds:schemaRef ds:uri="http://schemas.microsoft.com/sharepoint/v3/contenttype/forms"/>
  </ds:schemaRefs>
</ds:datastoreItem>
</file>

<file path=customXml/itemProps3.xml><?xml version="1.0" encoding="utf-8"?>
<ds:datastoreItem xmlns:ds="http://schemas.openxmlformats.org/officeDocument/2006/customXml" ds:itemID="{6F26EDE1-327E-47EE-82CD-B2B6535CA711}">
  <ds:schemaRefs>
    <ds:schemaRef ds:uri="http://schemas.microsoft.com/sharepoint/v3"/>
    <ds:schemaRef ds:uri="http://purl.org/dc/elements/1.1/"/>
    <ds:schemaRef ds:uri="http://schemas.openxmlformats.org/package/2006/metadata/core-properties"/>
    <ds:schemaRef ds:uri="http://www.w3.org/XML/1998/namespace"/>
    <ds:schemaRef ds:uri="1c5f7d24-dc7c-45cd-a254-66c71c085d44"/>
    <ds:schemaRef ds:uri="http://schemas.microsoft.com/office/2006/metadata/properties"/>
    <ds:schemaRef ds:uri="http://schemas.microsoft.com/office/2006/documentManagement/types"/>
    <ds:schemaRef ds:uri="http://schemas.microsoft.com/office/infopath/2007/PartnerControls"/>
    <ds:schemaRef ds:uri="ee920ac9-5fc6-4484-ac21-fc1bd4a2d57a"/>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282</TotalTime>
  <Words>921</Words>
  <Application>Microsoft Office PowerPoint</Application>
  <PresentationFormat>Widescreen</PresentationFormat>
  <Paragraphs>64</Paragraphs>
  <Slides>5</Slides>
  <Notes>5</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PHI BETA DELTA  HONOR SOCIETY FOR INTERNATIONAL SCHOLARS </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 BETA DELTA HONOR SOCIETY FOR INTERNATIONAL SCHOLARS</dc:title>
  <dc:creator>Elizabeth Viramontes-Merino</dc:creator>
  <cp:lastModifiedBy>Sarah Lindell</cp:lastModifiedBy>
  <cp:revision>31</cp:revision>
  <dcterms:created xsi:type="dcterms:W3CDTF">2020-05-06T17:26:36Z</dcterms:created>
  <dcterms:modified xsi:type="dcterms:W3CDTF">2021-04-14T12:34:43Z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0x01010024E53DB8A889C145A43AC95E22E06DDB</vt:lpwstr>
  </property>
</Properties>
</file>